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750" autoAdjust="0"/>
  </p:normalViewPr>
  <p:slideViewPr>
    <p:cSldViewPr>
      <p:cViewPr varScale="1">
        <p:scale>
          <a:sx n="72" d="100"/>
          <a:sy n="72" d="100"/>
        </p:scale>
        <p:origin x="-702" y="-9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79CF3A-F734-4AEA-BD04-FEA431BA6EAD}" type="datetimeFigureOut">
              <a:rPr lang="en-US" smtClean="0"/>
              <a:t>11/4/2013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C076D7-7A0E-4A68-BF25-E7F2BB710665}" type="slidenum">
              <a:rPr lang="en-US" smtClean="0"/>
              <a:t>‹#›</a:t>
            </a:fld>
            <a:endParaRPr lang="en-US"/>
          </a:p>
        </p:txBody>
      </p:sp>
    </p:spTree>
    <p:extLst>
      <p:ext uri="{BB962C8B-B14F-4D97-AF65-F5344CB8AC3E}">
        <p14:creationId xmlns:p14="http://schemas.microsoft.com/office/powerpoint/2010/main" val="102141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fld id="{18AA0C08-77A9-4174-9B47-283B5C862092}" type="slidenum">
              <a:rPr lang="en-US" smtClean="0">
                <a:solidFill>
                  <a:prstClr val="black"/>
                </a:solidFill>
              </a:rPr>
              <a:pPr eaLnBrk="1" hangingPunct="1"/>
              <a:t>1</a:t>
            </a:fld>
            <a:endParaRPr lang="en-US" dirty="0" smtClean="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C076D7-7A0E-4A68-BF25-E7F2BB710665}" type="slidenum">
              <a:rPr lang="en-US" smtClean="0"/>
              <a:t>2</a:t>
            </a:fld>
            <a:endParaRPr lang="en-US"/>
          </a:p>
        </p:txBody>
      </p:sp>
    </p:spTree>
    <p:extLst>
      <p:ext uri="{BB962C8B-B14F-4D97-AF65-F5344CB8AC3E}">
        <p14:creationId xmlns:p14="http://schemas.microsoft.com/office/powerpoint/2010/main" val="2351577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a:t>
            </a:r>
            <a:r>
              <a:rPr lang="en-US" dirty="0" err="1" smtClean="0"/>
              <a:t>MnDOT</a:t>
            </a:r>
            <a:r>
              <a:rPr lang="en-US" dirty="0" smtClean="0"/>
              <a:t> Drainage Manual</a:t>
            </a:r>
            <a:endParaRPr lang="en-US" dirty="0"/>
          </a:p>
        </p:txBody>
      </p:sp>
      <p:sp>
        <p:nvSpPr>
          <p:cNvPr id="4" name="Slide Number Placeholder 3"/>
          <p:cNvSpPr>
            <a:spLocks noGrp="1"/>
          </p:cNvSpPr>
          <p:nvPr>
            <p:ph type="sldNum" sz="quarter" idx="10"/>
          </p:nvPr>
        </p:nvSpPr>
        <p:spPr/>
        <p:txBody>
          <a:bodyPr/>
          <a:lstStyle/>
          <a:p>
            <a:fld id="{F8222D85-F04F-48D2-BB8D-7E4F2865D5BD}"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0242904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C076D7-7A0E-4A68-BF25-E7F2BB710665}" type="slidenum">
              <a:rPr lang="en-US" smtClean="0"/>
              <a:t>4</a:t>
            </a:fld>
            <a:endParaRPr lang="en-US"/>
          </a:p>
        </p:txBody>
      </p:sp>
    </p:spTree>
    <p:extLst>
      <p:ext uri="{BB962C8B-B14F-4D97-AF65-F5344CB8AC3E}">
        <p14:creationId xmlns:p14="http://schemas.microsoft.com/office/powerpoint/2010/main" val="2890132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Summary </a:t>
            </a:r>
          </a:p>
          <a:p>
            <a:endParaRPr lang="en-US" dirty="0" smtClean="0"/>
          </a:p>
          <a:p>
            <a:r>
              <a:rPr lang="en-US" dirty="0" smtClean="0"/>
              <a:t>A series of thunderstorms moving along a stalled frontal boundary dropped extremely heavy rain on much of southern Minnesota on August 18, 19, and 20, 2007. The most intense precipitation rates occurred during the afternoon and evening hours of Saturday, August 18, and the early morning hours of Sunday, August 19. Over the course of the event, all or portions of 28 counties received at least four inches of rain. Six-inch totals were common across the region, and portions of southeastern Minnesota reported astounding rainfall amounts ranging from 8 to 20 inches. The heaviest rainfall reports came from Winona, Fillmore, and Houston counties, where 36-hour totals exceeded 14 inches. The largest multi-day rainfall total reported (through Monday, August 20) was 20.85 inches observed near the town of Houston in northern Houston County. An official National Weather Service climate observer near </a:t>
            </a:r>
            <a:r>
              <a:rPr lang="en-US" dirty="0" err="1" smtClean="0"/>
              <a:t>Hokah</a:t>
            </a:r>
            <a:r>
              <a:rPr lang="en-US" dirty="0" smtClean="0"/>
              <a:t> in Houston County reported a storm total of 16.27 inches. Of the 16.27 inches, 15.10 inches fell within the observer's 24-hour observation cycle ending at 8:00 AM on Sunday, August 19. This is the largest 24-hour rainfall total ever recorded by an official National Weather Service reporting location in Minnesota. The previous Minnesota record was 10.84 inches, measured at Fort Ripley in Crow Wing County on July 22, 1972. </a:t>
            </a:r>
          </a:p>
          <a:p>
            <a:endParaRPr lang="en-US" dirty="0" smtClean="0"/>
          </a:p>
          <a:p>
            <a:r>
              <a:rPr lang="en-US" dirty="0" smtClean="0"/>
              <a:t>The deluge produced flooding tied to seven fatalities. Major flood damage occurred in many southeastern Minnesota communities. Hundreds of homes and businesses were impacted. Reports of stream flooding, urban flooding, mudslides, and road closures were numerous throughout southern Minnesota. </a:t>
            </a:r>
          </a:p>
          <a:p>
            <a:endParaRPr lang="en-US" dirty="0" smtClean="0"/>
          </a:p>
          <a:p>
            <a:r>
              <a:rPr lang="en-US" dirty="0" smtClean="0"/>
              <a:t>The combination of huge rainfall totals and a very large geographic extent, make this episode one of the most significant rainfall events in Minnesota's climate history. A six-inch rainfall total for a given location in this region over a 24-hour period is said to be a "100-year" (1% probability) storm. The area receiving six or more inches during a 24-hour period in the midst of this torrent encompassed thousands of square miles. Other heavy rainfall events during this decade of comparable magnitude and spatial coverage include extraordinary rainfalls in northwestern Minnesota on June 9-10, 2002, and in southern Minnesota on September 14-15, 2004. </a:t>
            </a:r>
          </a:p>
          <a:p>
            <a:endParaRPr lang="en-US" dirty="0" smtClean="0"/>
          </a:p>
          <a:p>
            <a:r>
              <a:rPr lang="en-US" dirty="0" smtClean="0"/>
              <a:t>Further Discussion of Rainfall Return Period: </a:t>
            </a:r>
          </a:p>
          <a:p>
            <a:endParaRPr lang="en-US" dirty="0" smtClean="0"/>
          </a:p>
          <a:p>
            <a:r>
              <a:rPr lang="en-US" dirty="0" smtClean="0"/>
              <a:t>When addressing the relative rarity of this rainfall event, it is useful to focus on a single location to use as a case study. As detailed above, an official National Weather Service Cooperative observer located one mile south of </a:t>
            </a:r>
            <a:r>
              <a:rPr lang="en-US" dirty="0" err="1" smtClean="0"/>
              <a:t>Hokah</a:t>
            </a:r>
            <a:r>
              <a:rPr lang="en-US" dirty="0" smtClean="0"/>
              <a:t> (Houston County) recorded 15.10 inches of rain for the 24-hour period from 8:00 AM, Saturday, August 18 to 8:00 AM, Sunday, August 19. The 3-day storm total for this location was 16.27 inches. This was not the largest rainfall total reported from the storm event, however the value has the endorsement of a multi-agency "climate extremes committee" and is easily defensible. Other "non-official", nevertheless quite valid, rainfall reports coming from other locations in southern Winona and northern Houston counties support the conclusion that the </a:t>
            </a:r>
            <a:r>
              <a:rPr lang="en-US" dirty="0" err="1" smtClean="0"/>
              <a:t>Hokah</a:t>
            </a:r>
            <a:r>
              <a:rPr lang="en-US" dirty="0" smtClean="0"/>
              <a:t> observation represents the rainfall amounts for at least two hundred square miles in that vicinity. </a:t>
            </a:r>
          </a:p>
          <a:p>
            <a:r>
              <a:rPr lang="en-US" dirty="0" smtClean="0"/>
              <a:t>The 15.10 inch 24-hour total is the largest 24-hour rainfall total ever recorded by an official National Weather Service reporting location in Minnesota. This is a significant detail. The National Weather Service has maintained a network of 150 to 200 volunteer weather observers for 116 years. The previous Minnesota record was 10.84 inches. For the </a:t>
            </a:r>
            <a:r>
              <a:rPr lang="en-US" dirty="0" err="1" smtClean="0"/>
              <a:t>Hokah</a:t>
            </a:r>
            <a:r>
              <a:rPr lang="en-US" dirty="0" smtClean="0"/>
              <a:t> report to top this record by over four inches is truly remarkable. </a:t>
            </a:r>
          </a:p>
          <a:p>
            <a:r>
              <a:rPr lang="en-US" dirty="0" smtClean="0"/>
              <a:t>The probability of receiving six or more inches of rain in a 24-hour period, in a given year, for a given location in southeastern Minnesota is approximately 1% (100-year storm). One can logically infer that the probability of receiving 15 inches of rain in a 24-hour period is far, far less than 1%. The question becomes ... how much less? Is it 0.2% (500-year), 0.1% (1000-year), 0.01% (10,000-year), etc.? </a:t>
            </a:r>
          </a:p>
          <a:p>
            <a:r>
              <a:rPr lang="en-US" dirty="0" smtClean="0"/>
              <a:t>As mentioned, there are over 100 years of rainfall data available for many Minnesota locales. The challenge is to extrapolate to recurrence intervals that reach beyond our recorded experience. Mathematical techniques are available to make those extrapolations. The technique utilized, along with the data sets used for input, can create a variety of answers, none of which can be declared as "truth". The Minnesota State Climatology Office has determined that a "generalized logistic distribution" used on two long-term data sets from southeastern Minnesota offers the best visual representation of the extreme value behavior. Using this distribution and these data sets, the State Climatology Office estimates that the 15.10-inch 24-hour total reported at </a:t>
            </a:r>
            <a:r>
              <a:rPr lang="en-US" dirty="0" err="1" smtClean="0"/>
              <a:t>Hokah</a:t>
            </a:r>
            <a:r>
              <a:rPr lang="en-US" dirty="0" smtClean="0"/>
              <a:t> has a return period of somewhat over 2000 years. </a:t>
            </a:r>
          </a:p>
          <a:p>
            <a:r>
              <a:rPr lang="en-US" dirty="0" smtClean="0"/>
              <a:t>The Probable Maximum Precipitation (PMP) value for a 24-hour period in southeastern Minnesota is approximately 31 inches. The PMP is a hypothetical upper limit reflecting the atmosphere's capacity for producing a perfect rainmaker in a given area. </a:t>
            </a:r>
          </a:p>
          <a:p>
            <a:r>
              <a:rPr lang="en-US" dirty="0" smtClean="0"/>
              <a:t>The return period discussion above revolves around extreme value statistics for a single location. If one takes into account the considerable area receiving the extraordinary rainfall totals, the August 18-20 event becomes even more statistically improbable. </a:t>
            </a:r>
          </a:p>
          <a:p>
            <a:r>
              <a:rPr lang="en-US" dirty="0" smtClean="0"/>
              <a:t>When asked to provide a recurrence interval estimate for this event, an investigator should note the enormous gap between the 100-year 24-hour threshold (six inches), and the fifteen or more inches that fell during a 24-hour period on that ill-fated weekend. Although a precise recurrence interval cannot be determined, we can safely state that the probability of being subjected to such an occurrence was considerably below one percent. What are, from a risk management perspective, the meaningful distinctions between a 1.0% (100-year) probability, a 0.1% (1000-year) probability, and a 0.01% (10,000-year) probability of occurrence? That is to the judgment of the investigator.</a:t>
            </a:r>
          </a:p>
          <a:p>
            <a:endParaRPr lang="en-US" dirty="0"/>
          </a:p>
        </p:txBody>
      </p:sp>
      <p:sp>
        <p:nvSpPr>
          <p:cNvPr id="4" name="Slide Number Placeholder 3"/>
          <p:cNvSpPr>
            <a:spLocks noGrp="1"/>
          </p:cNvSpPr>
          <p:nvPr>
            <p:ph type="sldNum" sz="quarter" idx="10"/>
          </p:nvPr>
        </p:nvSpPr>
        <p:spPr/>
        <p:txBody>
          <a:bodyPr/>
          <a:lstStyle/>
          <a:p>
            <a:fld id="{F8222D85-F04F-48D2-BB8D-7E4F2865D5BD}"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880442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C076D7-7A0E-4A68-BF25-E7F2BB710665}" type="slidenum">
              <a:rPr lang="en-US" smtClean="0"/>
              <a:t>8</a:t>
            </a:fld>
            <a:endParaRPr lang="en-US"/>
          </a:p>
        </p:txBody>
      </p:sp>
    </p:spTree>
    <p:extLst>
      <p:ext uri="{BB962C8B-B14F-4D97-AF65-F5344CB8AC3E}">
        <p14:creationId xmlns:p14="http://schemas.microsoft.com/office/powerpoint/2010/main" val="9957096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C076D7-7A0E-4A68-BF25-E7F2BB710665}" type="slidenum">
              <a:rPr lang="en-US" smtClean="0"/>
              <a:t>9</a:t>
            </a:fld>
            <a:endParaRPr lang="en-US"/>
          </a:p>
        </p:txBody>
      </p:sp>
    </p:spTree>
    <p:extLst>
      <p:ext uri="{BB962C8B-B14F-4D97-AF65-F5344CB8AC3E}">
        <p14:creationId xmlns:p14="http://schemas.microsoft.com/office/powerpoint/2010/main" val="3921797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222D85-F04F-48D2-BB8D-7E4F2865D5BD}"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210624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Event Synopsis</a:t>
            </a:r>
          </a:p>
          <a:p>
            <a:r>
              <a:rPr lang="en-US" dirty="0" smtClean="0"/>
              <a:t> A stationary front extended from southwest Iowa into Wisconsin on June 7 and 8 and triggered wave after wave of intense thunderstorms over Iowa, Wisconsin and far southeast Minnesota. Some of the hardest hit areas in Minnesota were Fillmore and Houston Counties. Ground that was already saturated from heavy rains the week before only compounded the problem. Houston County's Board of Commissioners declared a state of emergency on June 9. In Fillmore County, waters from the swollen Root River flooded Preston, and affected from 50 to 75 homes and twelve businesses in the downtown area. The highest two-day total in Minnesota was 10.61 inches about six miles southeast of Caledonia in Houston County. U.S. 52 was also closed in Fillmore County from Highway 44 near Harmony to the Iowa border. </a:t>
            </a:r>
            <a:endParaRPr lang="en-US" dirty="0"/>
          </a:p>
        </p:txBody>
      </p:sp>
      <p:sp>
        <p:nvSpPr>
          <p:cNvPr id="4" name="Slide Number Placeholder 3"/>
          <p:cNvSpPr>
            <a:spLocks noGrp="1"/>
          </p:cNvSpPr>
          <p:nvPr>
            <p:ph type="sldNum" sz="quarter" idx="10"/>
          </p:nvPr>
        </p:nvSpPr>
        <p:spPr/>
        <p:txBody>
          <a:bodyPr/>
          <a:lstStyle/>
          <a:p>
            <a:fld id="{F8222D85-F04F-48D2-BB8D-7E4F2865D5BD}"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8886773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222D85-F04F-48D2-BB8D-7E4F2865D5BD}"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3698760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222D85-F04F-48D2-BB8D-7E4F2865D5BD}"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2106242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222D85-F04F-48D2-BB8D-7E4F2865D5BD}"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6609217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222D85-F04F-48D2-BB8D-7E4F2865D5BD}"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8336361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222D85-F04F-48D2-BB8D-7E4F2865D5BD}"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8357992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1" name="Rectangle 10"/>
          <p:cNvSpPr/>
          <p:nvPr userDrawn="1"/>
        </p:nvSpPr>
        <p:spPr>
          <a:xfrm>
            <a:off x="-3" y="5683250"/>
            <a:ext cx="9144001" cy="5873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rgbClr val="FFFFFF"/>
              </a:solidFill>
            </a:endParaRPr>
          </a:p>
        </p:txBody>
      </p:sp>
      <p:sp>
        <p:nvSpPr>
          <p:cNvPr id="7" name="Rectangle 6"/>
          <p:cNvSpPr/>
          <p:nvPr userDrawn="1"/>
        </p:nvSpPr>
        <p:spPr>
          <a:xfrm>
            <a:off x="-2" y="6270625"/>
            <a:ext cx="9144001" cy="5873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rgbClr val="FFFFFF"/>
              </a:solidFill>
            </a:endParaRPr>
          </a:p>
        </p:txBody>
      </p:sp>
      <p:sp>
        <p:nvSpPr>
          <p:cNvPr id="8" name="Rectangle 7"/>
          <p:cNvSpPr/>
          <p:nvPr userDrawn="1"/>
        </p:nvSpPr>
        <p:spPr>
          <a:xfrm>
            <a:off x="-2" y="0"/>
            <a:ext cx="9144001" cy="7834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rgbClr val="FFFFFF"/>
              </a:solidFill>
            </a:endParaRPr>
          </a:p>
        </p:txBody>
      </p:sp>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srgbClr val="FFFFFF"/>
              </a:solidFill>
            </a:endParaRPr>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ct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dirty="0"/>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ct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dirty="0"/>
          </a:p>
        </p:txBody>
      </p:sp>
      <p:pic>
        <p:nvPicPr>
          <p:cNvPr id="1026" name="Picture 2" descr="C:\Documents and Settings\pete1ada\Desktop\10mndotlogo-white-01[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24338" y="94488"/>
            <a:ext cx="652462" cy="65246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Z:\Graphics\branding proposals\PP templates\final artwork for pp\pp-banner-modes.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6270625"/>
            <a:ext cx="9144000" cy="5842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Z:\Graphics\branding proposals\PP templates\final artwork for pp\pp-banner-yourdestination.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 y="5683250"/>
            <a:ext cx="9151086" cy="7262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252632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Clr>
                <a:schemeClr val="tx2"/>
              </a:buClr>
              <a:defRPr/>
            </a:lvl1pPr>
            <a:lvl2pPr>
              <a:buClr>
                <a:schemeClr val="tx2"/>
              </a:buClr>
              <a:defRPr/>
            </a:lvl2pPr>
            <a:lvl3pPr>
              <a:buClr>
                <a:schemeClr val="tx2"/>
              </a:buClr>
              <a:defRPr/>
            </a:lvl3pPr>
            <a:lvl4pPr>
              <a:buClr>
                <a:schemeClr val="tx2"/>
              </a:buClr>
              <a:defRPr/>
            </a:lvl4pPr>
            <a:lvl5pPr>
              <a:buClr>
                <a:schemeClr val="tx2"/>
              </a:buClr>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4" name="Date Placeholder 3"/>
          <p:cNvSpPr>
            <a:spLocks noGrp="1"/>
          </p:cNvSpPr>
          <p:nvPr>
            <p:ph type="dt" sz="half" idx="10"/>
          </p:nvPr>
        </p:nvSpPr>
        <p:spPr/>
        <p:txBody>
          <a:bodyPr/>
          <a:lstStyle>
            <a:extLst/>
          </a:lstStyle>
          <a:p>
            <a:fld id="{8DC5E381-C5E4-452D-A70A-E09E215EBB79}" type="datetimeFigureOut">
              <a:rPr lang="en-US" smtClean="0">
                <a:solidFill>
                  <a:srgbClr val="FFFFFF"/>
                </a:solidFill>
              </a:rPr>
              <a:pPr/>
              <a:t>11/4/2013</a:t>
            </a:fld>
            <a:endParaRPr lang="en-US">
              <a:solidFill>
                <a:srgbClr val="FFFFFF"/>
              </a:solidFill>
            </a:endParaRPr>
          </a:p>
        </p:txBody>
      </p:sp>
      <p:sp>
        <p:nvSpPr>
          <p:cNvPr id="5" name="Footer Placeholder 4"/>
          <p:cNvSpPr>
            <a:spLocks noGrp="1"/>
          </p:cNvSpPr>
          <p:nvPr>
            <p:ph type="ftr" sz="quarter" idx="11"/>
          </p:nvPr>
        </p:nvSpPr>
        <p:spPr/>
        <p:txBody>
          <a:bodyPr/>
          <a:lstStyle>
            <a:extLst/>
          </a:lstStyle>
          <a:p>
            <a:endParaRPr lang="en-US">
              <a:solidFill>
                <a:srgbClr val="FFFFFF"/>
              </a:solidFill>
            </a:endParaRPr>
          </a:p>
        </p:txBody>
      </p:sp>
      <p:sp>
        <p:nvSpPr>
          <p:cNvPr id="6" name="Slide Number Placeholder 5"/>
          <p:cNvSpPr>
            <a:spLocks noGrp="1"/>
          </p:cNvSpPr>
          <p:nvPr>
            <p:ph type="sldNum" sz="quarter" idx="12"/>
          </p:nvPr>
        </p:nvSpPr>
        <p:spPr/>
        <p:txBody>
          <a:bodyPr/>
          <a:lstStyle>
            <a:extLst/>
          </a:lstStyle>
          <a:p>
            <a:fld id="{FC082251-9C5F-45DA-A60A-ACD617B80C5F}" type="slidenum">
              <a:rPr lang="en-US" smtClean="0">
                <a:solidFill>
                  <a:srgbClr val="FFFFFF"/>
                </a:solidFill>
              </a:rPr>
              <a:pPr/>
              <a:t>‹#›</a:t>
            </a:fld>
            <a:endParaRPr lang="en-US">
              <a:solidFill>
                <a:srgbClr val="FFFFFF"/>
              </a:solidFill>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218648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dirty="0"/>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DC5E381-C5E4-452D-A70A-E09E215EBB79}" type="datetimeFigureOut">
              <a:rPr lang="en-US" smtClean="0">
                <a:solidFill>
                  <a:srgbClr val="FFFFFF"/>
                </a:solidFill>
              </a:rPr>
              <a:pPr/>
              <a:t>11/4/2013</a:t>
            </a:fld>
            <a:endParaRPr lang="en-US">
              <a:solidFill>
                <a:srgbClr val="FFFFFF"/>
              </a:solidFill>
            </a:endParaRPr>
          </a:p>
        </p:txBody>
      </p:sp>
      <p:sp>
        <p:nvSpPr>
          <p:cNvPr id="5" name="Footer Placeholder 4"/>
          <p:cNvSpPr>
            <a:spLocks noGrp="1"/>
          </p:cNvSpPr>
          <p:nvPr>
            <p:ph type="ftr" sz="quarter" idx="11"/>
          </p:nvPr>
        </p:nvSpPr>
        <p:spPr/>
        <p:txBody>
          <a:bodyPr/>
          <a:lstStyle>
            <a:extLst/>
          </a:lstStyle>
          <a:p>
            <a:endParaRPr lang="en-US">
              <a:solidFill>
                <a:srgbClr val="FFFFFF"/>
              </a:solidFill>
            </a:endParaRPr>
          </a:p>
        </p:txBody>
      </p:sp>
      <p:sp>
        <p:nvSpPr>
          <p:cNvPr id="6" name="Slide Number Placeholder 5"/>
          <p:cNvSpPr>
            <a:spLocks noGrp="1"/>
          </p:cNvSpPr>
          <p:nvPr>
            <p:ph type="sldNum" sz="quarter" idx="12"/>
          </p:nvPr>
        </p:nvSpPr>
        <p:spPr/>
        <p:txBody>
          <a:bodyPr/>
          <a:lstStyle>
            <a:extLst/>
          </a:lstStyle>
          <a:p>
            <a:fld id="{FC082251-9C5F-45DA-A60A-ACD617B80C5F}"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909016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buClr>
                <a:schemeClr val="tx2"/>
              </a:buClr>
              <a:defRPr sz="2800"/>
            </a:lvl1pPr>
            <a:lvl2pPr>
              <a:buClr>
                <a:schemeClr val="tx2"/>
              </a:buClr>
              <a:defRPr sz="2400"/>
            </a:lvl2pPr>
            <a:lvl3pPr>
              <a:buClr>
                <a:schemeClr val="tx2"/>
              </a:buClr>
              <a:defRPr sz="2000"/>
            </a:lvl3pPr>
            <a:lvl4pPr>
              <a:buClr>
                <a:schemeClr val="tx2"/>
              </a:buClr>
              <a:defRPr sz="1800"/>
            </a:lvl4pPr>
            <a:lvl5pPr>
              <a:buClr>
                <a:schemeClr val="tx2"/>
              </a:buCl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4" name="Content Placeholder 3"/>
          <p:cNvSpPr>
            <a:spLocks noGrp="1"/>
          </p:cNvSpPr>
          <p:nvPr>
            <p:ph sz="half" idx="2"/>
          </p:nvPr>
        </p:nvSpPr>
        <p:spPr>
          <a:xfrm>
            <a:off x="4648200" y="1481328"/>
            <a:ext cx="4038600" cy="4525963"/>
          </a:xfrm>
        </p:spPr>
        <p:txBody>
          <a:bodyPr/>
          <a:lstStyle>
            <a:lvl1pPr>
              <a:buClr>
                <a:schemeClr val="tx2"/>
              </a:buClr>
              <a:defRPr sz="2800"/>
            </a:lvl1pPr>
            <a:lvl2pPr>
              <a:buClr>
                <a:schemeClr val="tx2"/>
              </a:buClr>
              <a:defRPr sz="2400"/>
            </a:lvl2pPr>
            <a:lvl3pPr>
              <a:buClr>
                <a:schemeClr val="tx2"/>
              </a:buClr>
              <a:defRPr sz="2000"/>
            </a:lvl3pPr>
            <a:lvl4pPr>
              <a:buClr>
                <a:schemeClr val="tx2"/>
              </a:buClr>
              <a:defRPr sz="1800"/>
            </a:lvl4pPr>
            <a:lvl5pPr>
              <a:buClr>
                <a:schemeClr val="tx2"/>
              </a:buCl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5" name="Date Placeholder 4"/>
          <p:cNvSpPr>
            <a:spLocks noGrp="1"/>
          </p:cNvSpPr>
          <p:nvPr>
            <p:ph type="dt" sz="half" idx="10"/>
          </p:nvPr>
        </p:nvSpPr>
        <p:spPr/>
        <p:txBody>
          <a:bodyPr/>
          <a:lstStyle>
            <a:extLst/>
          </a:lstStyle>
          <a:p>
            <a:fld id="{8DC5E381-C5E4-452D-A70A-E09E215EBB79}" type="datetimeFigureOut">
              <a:rPr lang="en-US" smtClean="0">
                <a:solidFill>
                  <a:srgbClr val="FFFFFF"/>
                </a:solidFill>
              </a:rPr>
              <a:pPr/>
              <a:t>11/4/2013</a:t>
            </a:fld>
            <a:endParaRPr lang="en-US">
              <a:solidFill>
                <a:srgbClr val="FFFFFF"/>
              </a:solidFill>
            </a:endParaRPr>
          </a:p>
        </p:txBody>
      </p:sp>
      <p:sp>
        <p:nvSpPr>
          <p:cNvPr id="6" name="Footer Placeholder 5"/>
          <p:cNvSpPr>
            <a:spLocks noGrp="1"/>
          </p:cNvSpPr>
          <p:nvPr>
            <p:ph type="ftr" sz="quarter" idx="11"/>
          </p:nvPr>
        </p:nvSpPr>
        <p:spPr/>
        <p:txBody>
          <a:bodyPr/>
          <a:lstStyle>
            <a:extLst/>
          </a:lstStyle>
          <a:p>
            <a:endParaRPr lang="en-US">
              <a:solidFill>
                <a:srgbClr val="FFFFFF"/>
              </a:solidFill>
            </a:endParaRPr>
          </a:p>
        </p:txBody>
      </p:sp>
      <p:sp>
        <p:nvSpPr>
          <p:cNvPr id="7" name="Slide Number Placeholder 6"/>
          <p:cNvSpPr>
            <a:spLocks noGrp="1"/>
          </p:cNvSpPr>
          <p:nvPr>
            <p:ph type="sldNum" sz="quarter" idx="12"/>
          </p:nvPr>
        </p:nvSpPr>
        <p:spPr/>
        <p:txBody>
          <a:bodyPr/>
          <a:lstStyle>
            <a:extLst/>
          </a:lstStyle>
          <a:p>
            <a:fld id="{FC082251-9C5F-45DA-A60A-ACD617B80C5F}" type="slidenum">
              <a:rPr lang="en-US" smtClean="0">
                <a:solidFill>
                  <a:srgbClr val="FFFFFF"/>
                </a:solidFill>
              </a:rPr>
              <a:pPr/>
              <a:t>‹#›</a:t>
            </a:fld>
            <a:endParaRPr lang="en-US">
              <a:solidFill>
                <a:srgbClr val="FFFFFF"/>
              </a:solidFill>
            </a:endParaRP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2689390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5"/>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dirty="0"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5"/>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buClr>
                <a:schemeClr val="tx2"/>
              </a:buClr>
              <a:defRPr sz="2400"/>
            </a:lvl1pPr>
            <a:lvl2pPr>
              <a:buClr>
                <a:schemeClr val="tx2"/>
              </a:buClr>
              <a:defRPr sz="2000"/>
            </a:lvl2pPr>
            <a:lvl3pPr>
              <a:buClr>
                <a:schemeClr val="tx2"/>
              </a:buClr>
              <a:defRPr sz="1800"/>
            </a:lvl3pPr>
            <a:lvl4pPr>
              <a:buClr>
                <a:schemeClr val="tx2"/>
              </a:buClr>
              <a:defRPr sz="1600"/>
            </a:lvl4pPr>
            <a:lvl5pPr>
              <a:buClr>
                <a:schemeClr val="tx2"/>
              </a:buCl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buClr>
                <a:schemeClr val="tx2"/>
              </a:buClr>
              <a:defRPr sz="2400"/>
            </a:lvl1pPr>
            <a:lvl2pPr>
              <a:buClr>
                <a:schemeClr val="tx2"/>
              </a:buClr>
              <a:defRPr sz="2000"/>
            </a:lvl2pPr>
            <a:lvl3pPr>
              <a:buClr>
                <a:schemeClr val="tx2"/>
              </a:buClr>
              <a:defRPr sz="1800"/>
            </a:lvl3pPr>
            <a:lvl4pPr>
              <a:buClr>
                <a:schemeClr val="tx2"/>
              </a:buClr>
              <a:defRPr sz="1600"/>
            </a:lvl4pPr>
            <a:lvl5pPr>
              <a:buClr>
                <a:schemeClr val="tx2"/>
              </a:buCl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7" name="Date Placeholder 6"/>
          <p:cNvSpPr>
            <a:spLocks noGrp="1"/>
          </p:cNvSpPr>
          <p:nvPr>
            <p:ph type="dt" sz="half" idx="10"/>
          </p:nvPr>
        </p:nvSpPr>
        <p:spPr/>
        <p:txBody>
          <a:bodyPr/>
          <a:lstStyle>
            <a:extLst/>
          </a:lstStyle>
          <a:p>
            <a:fld id="{8DC5E381-C5E4-452D-A70A-E09E215EBB79}" type="datetimeFigureOut">
              <a:rPr lang="en-US" smtClean="0">
                <a:solidFill>
                  <a:srgbClr val="FFFFFF"/>
                </a:solidFill>
              </a:rPr>
              <a:pPr/>
              <a:t>11/4/2013</a:t>
            </a:fld>
            <a:endParaRPr lang="en-US">
              <a:solidFill>
                <a:srgbClr val="FFFFFF"/>
              </a:solidFill>
            </a:endParaRPr>
          </a:p>
        </p:txBody>
      </p:sp>
      <p:sp>
        <p:nvSpPr>
          <p:cNvPr id="8" name="Footer Placeholder 7"/>
          <p:cNvSpPr>
            <a:spLocks noGrp="1"/>
          </p:cNvSpPr>
          <p:nvPr>
            <p:ph type="ftr" sz="quarter" idx="11"/>
          </p:nvPr>
        </p:nvSpPr>
        <p:spPr/>
        <p:txBody>
          <a:bodyPr/>
          <a:lstStyle>
            <a:extLst/>
          </a:lstStyle>
          <a:p>
            <a:endParaRPr lang="en-US">
              <a:solidFill>
                <a:srgbClr val="FFFFFF"/>
              </a:solidFill>
            </a:endParaRPr>
          </a:p>
        </p:txBody>
      </p:sp>
      <p:sp>
        <p:nvSpPr>
          <p:cNvPr id="9" name="Slide Number Placeholder 8"/>
          <p:cNvSpPr>
            <a:spLocks noGrp="1"/>
          </p:cNvSpPr>
          <p:nvPr>
            <p:ph type="sldNum" sz="quarter" idx="12"/>
          </p:nvPr>
        </p:nvSpPr>
        <p:spPr/>
        <p:txBody>
          <a:bodyPr/>
          <a:lstStyle>
            <a:extLst/>
          </a:lstStyle>
          <a:p>
            <a:fld id="{FC082251-9C5F-45DA-A60A-ACD617B80C5F}"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477132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8DC5E381-C5E4-452D-A70A-E09E215EBB79}" type="datetimeFigureOut">
              <a:rPr lang="en-US" smtClean="0">
                <a:solidFill>
                  <a:srgbClr val="FFFFFF"/>
                </a:solidFill>
              </a:rPr>
              <a:pPr/>
              <a:t>11/4/2013</a:t>
            </a:fld>
            <a:endParaRPr lang="en-US">
              <a:solidFill>
                <a:srgbClr val="FFFFFF"/>
              </a:solidFill>
            </a:endParaRPr>
          </a:p>
        </p:txBody>
      </p:sp>
      <p:sp>
        <p:nvSpPr>
          <p:cNvPr id="4" name="Footer Placeholder 3"/>
          <p:cNvSpPr>
            <a:spLocks noGrp="1"/>
          </p:cNvSpPr>
          <p:nvPr>
            <p:ph type="ftr" sz="quarter" idx="11"/>
          </p:nvPr>
        </p:nvSpPr>
        <p:spPr/>
        <p:txBody>
          <a:bodyPr/>
          <a:lstStyle>
            <a:extLst/>
          </a:lstStyle>
          <a:p>
            <a:endParaRPr lang="en-US">
              <a:solidFill>
                <a:srgbClr val="FFFFFF"/>
              </a:solidFill>
            </a:endParaRPr>
          </a:p>
        </p:txBody>
      </p:sp>
      <p:sp>
        <p:nvSpPr>
          <p:cNvPr id="5" name="Slide Number Placeholder 4"/>
          <p:cNvSpPr>
            <a:spLocks noGrp="1"/>
          </p:cNvSpPr>
          <p:nvPr>
            <p:ph type="sldNum" sz="quarter" idx="12"/>
          </p:nvPr>
        </p:nvSpPr>
        <p:spPr/>
        <p:txBody>
          <a:bodyPr/>
          <a:lstStyle>
            <a:extLst/>
          </a:lstStyle>
          <a:p>
            <a:fld id="{FC082251-9C5F-45DA-A60A-ACD617B80C5F}" type="slidenum">
              <a:rPr lang="en-US" smtClean="0">
                <a:solidFill>
                  <a:srgbClr val="FFFFFF"/>
                </a:solidFill>
              </a:rPr>
              <a:pPr/>
              <a:t>‹#›</a:t>
            </a:fld>
            <a:endParaRPr lang="en-US">
              <a:solidFill>
                <a:srgbClr val="FFFFFF"/>
              </a:solidFill>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1508993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DC5E381-C5E4-452D-A70A-E09E215EBB79}" type="datetimeFigureOut">
              <a:rPr lang="en-US" smtClean="0">
                <a:solidFill>
                  <a:srgbClr val="FFFFFF"/>
                </a:solidFill>
              </a:rPr>
              <a:pPr/>
              <a:t>11/4/2013</a:t>
            </a:fld>
            <a:endParaRPr lang="en-US" dirty="0">
              <a:solidFill>
                <a:srgbClr val="FFFFFF"/>
              </a:solidFill>
            </a:endParaRPr>
          </a:p>
        </p:txBody>
      </p:sp>
      <p:sp>
        <p:nvSpPr>
          <p:cNvPr id="3" name="Footer Placeholder 2"/>
          <p:cNvSpPr>
            <a:spLocks noGrp="1"/>
          </p:cNvSpPr>
          <p:nvPr>
            <p:ph type="ftr" sz="quarter" idx="11"/>
          </p:nvPr>
        </p:nvSpPr>
        <p:spPr/>
        <p:txBody>
          <a:bodyPr/>
          <a:lstStyle>
            <a:extLst/>
          </a:lstStyle>
          <a:p>
            <a:endParaRPr lang="en-US">
              <a:solidFill>
                <a:srgbClr val="FFFFFF"/>
              </a:solidFill>
            </a:endParaRPr>
          </a:p>
        </p:txBody>
      </p:sp>
      <p:sp>
        <p:nvSpPr>
          <p:cNvPr id="4" name="Slide Number Placeholder 3"/>
          <p:cNvSpPr>
            <a:spLocks noGrp="1"/>
          </p:cNvSpPr>
          <p:nvPr>
            <p:ph type="sldNum" sz="quarter" idx="12"/>
          </p:nvPr>
        </p:nvSpPr>
        <p:spPr/>
        <p:txBody>
          <a:bodyPr/>
          <a:lstStyle>
            <a:extLst/>
          </a:lstStyle>
          <a:p>
            <a:fld id="{FC082251-9C5F-45DA-A60A-ACD617B80C5F}"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87388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9" name="Rectangle 8"/>
          <p:cNvSpPr/>
          <p:nvPr userDrawn="1"/>
        </p:nvSpPr>
        <p:spPr>
          <a:xfrm>
            <a:off x="-2" y="6270625"/>
            <a:ext cx="9144001" cy="5873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rgbClr val="FFFFFF"/>
              </a:solidFill>
            </a:endParaRPr>
          </a:p>
        </p:txBody>
      </p:sp>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5"/>
                </a:solidFill>
                <a:effectLst/>
              </a:defRPr>
            </a:lvl1pPr>
            <a:extLst/>
          </a:lstStyle>
          <a:p>
            <a:r>
              <a:rPr kumimoji="0" lang="en-US" smtClean="0"/>
              <a:t>Click to edit Master title style</a:t>
            </a:r>
            <a:endParaRPr kumimoji="0" lang="en-US" dirty="0"/>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buClr>
                <a:schemeClr val="tx2"/>
              </a:buClr>
              <a:defRPr sz="3200"/>
            </a:lvl1pPr>
            <a:lvl2pPr>
              <a:buClr>
                <a:schemeClr val="tx2"/>
              </a:buClr>
              <a:defRPr sz="2800"/>
            </a:lvl2pPr>
            <a:lvl3pPr>
              <a:buClr>
                <a:schemeClr val="tx2"/>
              </a:buClr>
              <a:defRPr sz="2400"/>
            </a:lvl3pPr>
            <a:lvl4pPr>
              <a:buClr>
                <a:schemeClr val="tx2"/>
              </a:buClr>
              <a:defRPr sz="2000"/>
            </a:lvl4pPr>
            <a:lvl5pPr>
              <a:buClr>
                <a:schemeClr val="tx2"/>
              </a:buCl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5" name="Date Placeholder 4"/>
          <p:cNvSpPr>
            <a:spLocks noGrp="1"/>
          </p:cNvSpPr>
          <p:nvPr>
            <p:ph type="dt" sz="half" idx="10"/>
          </p:nvPr>
        </p:nvSpPr>
        <p:spPr>
          <a:xfrm>
            <a:off x="6721503" y="5904577"/>
            <a:ext cx="1920240" cy="365760"/>
          </a:xfrm>
        </p:spPr>
        <p:txBody>
          <a:bodyPr/>
          <a:lstStyle>
            <a:extLst/>
          </a:lstStyle>
          <a:p>
            <a:fld id="{8DC5E381-C5E4-452D-A70A-E09E215EBB79}" type="datetimeFigureOut">
              <a:rPr lang="en-US" smtClean="0">
                <a:solidFill>
                  <a:srgbClr val="FFFFFF"/>
                </a:solidFill>
              </a:rPr>
              <a:pPr/>
              <a:t>11/4/2013</a:t>
            </a:fld>
            <a:endParaRPr lang="en-US">
              <a:solidFill>
                <a:srgbClr val="FFFFFF"/>
              </a:solidFill>
            </a:endParaRPr>
          </a:p>
        </p:txBody>
      </p:sp>
      <p:sp>
        <p:nvSpPr>
          <p:cNvPr id="6" name="Footer Placeholder 5"/>
          <p:cNvSpPr>
            <a:spLocks noGrp="1"/>
          </p:cNvSpPr>
          <p:nvPr>
            <p:ph type="ftr" sz="quarter" idx="11"/>
          </p:nvPr>
        </p:nvSpPr>
        <p:spPr/>
        <p:txBody>
          <a:bodyPr/>
          <a:lstStyle>
            <a:extLst/>
          </a:lstStyle>
          <a:p>
            <a:endParaRPr lang="en-US">
              <a:solidFill>
                <a:srgbClr val="FFFFFF"/>
              </a:solidFill>
            </a:endParaRPr>
          </a:p>
        </p:txBody>
      </p:sp>
      <p:sp>
        <p:nvSpPr>
          <p:cNvPr id="7" name="Slide Number Placeholder 6"/>
          <p:cNvSpPr>
            <a:spLocks noGrp="1"/>
          </p:cNvSpPr>
          <p:nvPr>
            <p:ph type="sldNum" sz="quarter" idx="12"/>
          </p:nvPr>
        </p:nvSpPr>
        <p:spPr/>
        <p:txBody>
          <a:bodyPr/>
          <a:lstStyle>
            <a:extLst/>
          </a:lstStyle>
          <a:p>
            <a:fld id="{FC082251-9C5F-45DA-A60A-ACD617B80C5F}" type="slidenum">
              <a:rPr lang="en-US" smtClean="0">
                <a:solidFill>
                  <a:srgbClr val="FFFFFF"/>
                </a:solidFill>
              </a:rPr>
              <a:pPr/>
              <a:t>‹#›</a:t>
            </a:fld>
            <a:endParaRPr lang="en-US">
              <a:solidFill>
                <a:srgbClr val="FFFFFF"/>
              </a:solidFill>
            </a:endParaRPr>
          </a:p>
        </p:txBody>
      </p:sp>
      <p:pic>
        <p:nvPicPr>
          <p:cNvPr id="10" name="Picture 3" descr="Z:\Graphics\branding proposals\PP templates\final artwork for pp\pp-banner-modes-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270337"/>
            <a:ext cx="9144000" cy="584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9688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userDrawn="1"/>
        </p:nvSpPr>
        <p:spPr>
          <a:xfrm>
            <a:off x="-2" y="6270625"/>
            <a:ext cx="9144001" cy="5873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rgbClr val="FFFFFF"/>
              </a:solidFill>
            </a:endParaRPr>
          </a:p>
        </p:txBody>
      </p:sp>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DC5E381-C5E4-452D-A70A-E09E215EBB79}" type="datetimeFigureOut">
              <a:rPr lang="en-US" smtClean="0">
                <a:solidFill>
                  <a:srgbClr val="FFFFFF"/>
                </a:solidFill>
              </a:rPr>
              <a:pPr/>
              <a:t>11/4/2013</a:t>
            </a:fld>
            <a:endParaRPr lang="en-US">
              <a:solidFill>
                <a:srgbClr val="FFFFFF"/>
              </a:solidFill>
            </a:endParaRPr>
          </a:p>
        </p:txBody>
      </p:sp>
      <p:sp>
        <p:nvSpPr>
          <p:cNvPr id="6" name="Footer Placeholder 5"/>
          <p:cNvSpPr>
            <a:spLocks noGrp="1"/>
          </p:cNvSpPr>
          <p:nvPr>
            <p:ph type="ftr" sz="quarter" idx="11"/>
          </p:nvPr>
        </p:nvSpPr>
        <p:spPr>
          <a:xfrm>
            <a:off x="4380072" y="5905500"/>
            <a:ext cx="2350681" cy="365125"/>
          </a:xfrm>
        </p:spPr>
        <p:txBody>
          <a:bodyPr/>
          <a:lstStyle>
            <a:lvl1pPr>
              <a:defRPr>
                <a:solidFill>
                  <a:schemeClr val="tx1"/>
                </a:solidFill>
              </a:defRPr>
            </a:lvl1pPr>
            <a:extLst/>
          </a:lstStyle>
          <a:p>
            <a:endParaRPr lang="en-US" dirty="0">
              <a:solidFill>
                <a:srgbClr val="FFFFFF"/>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C082251-9C5F-45DA-A60A-ACD617B80C5F}" type="slidenum">
              <a:rPr lang="en-US" smtClean="0">
                <a:solidFill>
                  <a:srgbClr val="FFFFFF"/>
                </a:solidFill>
              </a:rPr>
              <a:pPr/>
              <a:t>‹#›</a:t>
            </a:fld>
            <a:endParaRPr lang="en-US">
              <a:solidFill>
                <a:srgbClr val="FFFFFF"/>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5"/>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dirty="0"/>
          </a:p>
        </p:txBody>
      </p:sp>
      <p:pic>
        <p:nvPicPr>
          <p:cNvPr id="10" name="Picture 3" descr="Z:\Graphics\branding proposals\PP templates\final artwork for pp\pp-banner-modes-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270337"/>
            <a:ext cx="9144000" cy="584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6246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4" name="Date Placeholder 3"/>
          <p:cNvSpPr>
            <a:spLocks noGrp="1"/>
          </p:cNvSpPr>
          <p:nvPr>
            <p:ph type="dt" sz="half" idx="10"/>
          </p:nvPr>
        </p:nvSpPr>
        <p:spPr/>
        <p:txBody>
          <a:bodyPr/>
          <a:lstStyle>
            <a:extLst/>
          </a:lstStyle>
          <a:p>
            <a:fld id="{8DC5E381-C5E4-452D-A70A-E09E215EBB79}" type="datetimeFigureOut">
              <a:rPr lang="en-US" smtClean="0">
                <a:solidFill>
                  <a:srgbClr val="FFFFFF"/>
                </a:solidFill>
              </a:rPr>
              <a:pPr/>
              <a:t>11/4/2013</a:t>
            </a:fld>
            <a:endParaRPr lang="en-US">
              <a:solidFill>
                <a:srgbClr val="FFFFFF"/>
              </a:solidFill>
            </a:endParaRPr>
          </a:p>
        </p:txBody>
      </p:sp>
      <p:sp>
        <p:nvSpPr>
          <p:cNvPr id="5" name="Footer Placeholder 4"/>
          <p:cNvSpPr>
            <a:spLocks noGrp="1"/>
          </p:cNvSpPr>
          <p:nvPr>
            <p:ph type="ftr" sz="quarter" idx="11"/>
          </p:nvPr>
        </p:nvSpPr>
        <p:spPr/>
        <p:txBody>
          <a:bodyPr/>
          <a:lstStyle>
            <a:extLst/>
          </a:lstStyle>
          <a:p>
            <a:endParaRPr lang="en-US">
              <a:solidFill>
                <a:srgbClr val="FFFFFF"/>
              </a:solidFill>
            </a:endParaRPr>
          </a:p>
        </p:txBody>
      </p:sp>
      <p:sp>
        <p:nvSpPr>
          <p:cNvPr id="6" name="Slide Number Placeholder 5"/>
          <p:cNvSpPr>
            <a:spLocks noGrp="1"/>
          </p:cNvSpPr>
          <p:nvPr>
            <p:ph type="sldNum" sz="quarter" idx="12"/>
          </p:nvPr>
        </p:nvSpPr>
        <p:spPr/>
        <p:txBody>
          <a:bodyPr/>
          <a:lstStyle>
            <a:extLst/>
          </a:lstStyle>
          <a:p>
            <a:fld id="{FC082251-9C5F-45DA-A60A-ACD617B80C5F}"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506550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dirty="0"/>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4" name="Date Placeholder 3"/>
          <p:cNvSpPr>
            <a:spLocks noGrp="1"/>
          </p:cNvSpPr>
          <p:nvPr>
            <p:ph type="dt" sz="half" idx="10"/>
          </p:nvPr>
        </p:nvSpPr>
        <p:spPr/>
        <p:txBody>
          <a:bodyPr/>
          <a:lstStyle>
            <a:extLst/>
          </a:lstStyle>
          <a:p>
            <a:fld id="{8DC5E381-C5E4-452D-A70A-E09E215EBB79}" type="datetimeFigureOut">
              <a:rPr lang="en-US" smtClean="0">
                <a:solidFill>
                  <a:srgbClr val="FFFFFF"/>
                </a:solidFill>
              </a:rPr>
              <a:pPr/>
              <a:t>11/4/2013</a:t>
            </a:fld>
            <a:endParaRPr lang="en-US">
              <a:solidFill>
                <a:srgbClr val="FFFFFF"/>
              </a:solidFill>
            </a:endParaRPr>
          </a:p>
        </p:txBody>
      </p:sp>
      <p:sp>
        <p:nvSpPr>
          <p:cNvPr id="5" name="Footer Placeholder 4"/>
          <p:cNvSpPr>
            <a:spLocks noGrp="1"/>
          </p:cNvSpPr>
          <p:nvPr>
            <p:ph type="ftr" sz="quarter" idx="11"/>
          </p:nvPr>
        </p:nvSpPr>
        <p:spPr/>
        <p:txBody>
          <a:bodyPr/>
          <a:lstStyle>
            <a:extLst/>
          </a:lstStyle>
          <a:p>
            <a:endParaRPr lang="en-US">
              <a:solidFill>
                <a:srgbClr val="FFFFFF"/>
              </a:solidFill>
            </a:endParaRPr>
          </a:p>
        </p:txBody>
      </p:sp>
      <p:sp>
        <p:nvSpPr>
          <p:cNvPr id="6" name="Slide Number Placeholder 5"/>
          <p:cNvSpPr>
            <a:spLocks noGrp="1"/>
          </p:cNvSpPr>
          <p:nvPr>
            <p:ph type="sldNum" sz="quarter" idx="12"/>
          </p:nvPr>
        </p:nvSpPr>
        <p:spPr/>
        <p:txBody>
          <a:bodyPr/>
          <a:lstStyle>
            <a:extLst/>
          </a:lstStyle>
          <a:p>
            <a:fld id="{FC082251-9C5F-45DA-A60A-ACD617B80C5F}"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510140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Rectangle 1"/>
          <p:cNvSpPr/>
          <p:nvPr userDrawn="1"/>
        </p:nvSpPr>
        <p:spPr>
          <a:xfrm>
            <a:off x="-2" y="6270625"/>
            <a:ext cx="9144001" cy="5873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rgbClr val="FFFFFF"/>
              </a:solidFill>
            </a:endParaRPr>
          </a:p>
        </p:txBody>
      </p: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dirty="0"/>
          </a:p>
        </p:txBody>
      </p:sp>
      <p:sp>
        <p:nvSpPr>
          <p:cNvPr id="10" name="Date Placeholder 9"/>
          <p:cNvSpPr>
            <a:spLocks noGrp="1"/>
          </p:cNvSpPr>
          <p:nvPr>
            <p:ph type="dt" sz="half" idx="2"/>
          </p:nvPr>
        </p:nvSpPr>
        <p:spPr>
          <a:xfrm>
            <a:off x="6727032" y="5904865"/>
            <a:ext cx="1920240" cy="365760"/>
          </a:xfrm>
          <a:prstGeom prst="rect">
            <a:avLst/>
          </a:prstGeom>
        </p:spPr>
        <p:txBody>
          <a:bodyPr vert="horz" anchor="b"/>
          <a:lstStyle>
            <a:lvl1pPr algn="l" eaLnBrk="1" latinLnBrk="0" hangingPunct="1">
              <a:defRPr kumimoji="0" sz="1000">
                <a:solidFill>
                  <a:schemeClr val="tx1"/>
                </a:solidFill>
              </a:defRPr>
            </a:lvl1pPr>
            <a:extLst/>
          </a:lstStyle>
          <a:p>
            <a:fld id="{8DC5E381-C5E4-452D-A70A-E09E215EBB79}" type="datetimeFigureOut">
              <a:rPr lang="en-US" smtClean="0">
                <a:solidFill>
                  <a:srgbClr val="FFFFFF"/>
                </a:solidFill>
              </a:rPr>
              <a:pPr/>
              <a:t>11/4/2013</a:t>
            </a:fld>
            <a:endParaRPr lang="en-US">
              <a:solidFill>
                <a:srgbClr val="FFFFFF"/>
              </a:solidFill>
            </a:endParaRPr>
          </a:p>
        </p:txBody>
      </p:sp>
      <p:sp>
        <p:nvSpPr>
          <p:cNvPr id="22" name="Footer Placeholder 21"/>
          <p:cNvSpPr>
            <a:spLocks noGrp="1"/>
          </p:cNvSpPr>
          <p:nvPr>
            <p:ph type="ftr" sz="quarter" idx="3"/>
          </p:nvPr>
        </p:nvSpPr>
        <p:spPr>
          <a:xfrm>
            <a:off x="4380072" y="5904865"/>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solidFill>
                <a:srgbClr val="FFFFFF"/>
              </a:solidFill>
            </a:endParaRPr>
          </a:p>
        </p:txBody>
      </p:sp>
      <p:sp>
        <p:nvSpPr>
          <p:cNvPr id="18" name="Slide Number Placeholder 17"/>
          <p:cNvSpPr>
            <a:spLocks noGrp="1"/>
          </p:cNvSpPr>
          <p:nvPr>
            <p:ph type="sldNum" sz="quarter" idx="4"/>
          </p:nvPr>
        </p:nvSpPr>
        <p:spPr>
          <a:xfrm>
            <a:off x="8647272" y="5904865"/>
            <a:ext cx="365760" cy="365125"/>
          </a:xfrm>
          <a:prstGeom prst="rect">
            <a:avLst/>
          </a:prstGeom>
        </p:spPr>
        <p:txBody>
          <a:bodyPr vert="horz" anchor="b"/>
          <a:lstStyle>
            <a:lvl1pPr algn="r" eaLnBrk="1" latinLnBrk="0" hangingPunct="1">
              <a:defRPr kumimoji="0" sz="1000" b="0">
                <a:solidFill>
                  <a:schemeClr val="tx1"/>
                </a:solidFill>
              </a:defRPr>
            </a:lvl1pPr>
            <a:extLst/>
          </a:lstStyle>
          <a:p>
            <a:fld id="{FC082251-9C5F-45DA-A60A-ACD617B80C5F}" type="slidenum">
              <a:rPr lang="en-US" smtClean="0">
                <a:solidFill>
                  <a:srgbClr val="FFFFFF"/>
                </a:solidFill>
              </a:rPr>
              <a:pPr/>
              <a:t>‹#›</a:t>
            </a:fld>
            <a:endParaRPr lang="en-US">
              <a:solidFill>
                <a:srgbClr val="FFFFFF"/>
              </a:solidFill>
            </a:endParaRPr>
          </a:p>
        </p:txBody>
      </p:sp>
      <p:pic>
        <p:nvPicPr>
          <p:cNvPr id="12" name="Picture 3" descr="Z:\Graphics\branding proposals\PP templates\final artwork for pp\pp-banner-modes-logo.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6270337"/>
            <a:ext cx="9144000" cy="584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217163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tx2"/>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tx2"/>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tx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tx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tx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gif"/><Relationship Id="rId1" Type="http://schemas.openxmlformats.org/officeDocument/2006/relationships/slideLayout" Target="../slideLayouts/slideLayout2.xml"/><Relationship Id="rId4" Type="http://schemas.openxmlformats.org/officeDocument/2006/relationships/image" Target="../media/image23.gif"/></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1829761"/>
          </a:xfrm>
        </p:spPr>
        <p:txBody>
          <a:bodyPr>
            <a:normAutofit/>
          </a:bodyPr>
          <a:lstStyle/>
          <a:p>
            <a:pPr eaLnBrk="1" fontAlgn="auto" hangingPunct="1">
              <a:spcAft>
                <a:spcPts val="0"/>
              </a:spcAft>
              <a:defRPr/>
            </a:pPr>
            <a:r>
              <a:rPr lang="en-US" dirty="0" smtClean="0"/>
              <a:t>MnDOT District 6 Flood Events</a:t>
            </a:r>
            <a:endParaRPr lang="en-US" dirty="0"/>
          </a:p>
        </p:txBody>
      </p:sp>
      <p:sp>
        <p:nvSpPr>
          <p:cNvPr id="12291" name="Subtitle 2"/>
          <p:cNvSpPr>
            <a:spLocks noGrp="1"/>
          </p:cNvSpPr>
          <p:nvPr>
            <p:ph type="subTitle" idx="1"/>
          </p:nvPr>
        </p:nvSpPr>
        <p:spPr>
          <a:xfrm>
            <a:off x="685800" y="3611563"/>
            <a:ext cx="7772400" cy="1722437"/>
          </a:xfrm>
        </p:spPr>
        <p:txBody>
          <a:bodyPr/>
          <a:lstStyle/>
          <a:p>
            <a:pPr marR="0" eaLnBrk="1" hangingPunct="1">
              <a:lnSpc>
                <a:spcPct val="80000"/>
              </a:lnSpc>
            </a:pPr>
            <a:r>
              <a:rPr lang="en-US" sz="2100" dirty="0" smtClean="0"/>
              <a:t>Mark </a:t>
            </a:r>
            <a:r>
              <a:rPr lang="en-US" sz="2100" dirty="0" err="1" smtClean="0"/>
              <a:t>Shoenfelder</a:t>
            </a:r>
            <a:r>
              <a:rPr lang="en-US" sz="2100" dirty="0" smtClean="0"/>
              <a:t>, District Planner</a:t>
            </a:r>
          </a:p>
          <a:p>
            <a:pPr>
              <a:lnSpc>
                <a:spcPct val="80000"/>
              </a:lnSpc>
            </a:pPr>
            <a:r>
              <a:rPr lang="en-US" sz="2100" dirty="0"/>
              <a:t>(507) 286-7552</a:t>
            </a:r>
            <a:endParaRPr lang="en-US" sz="2100" dirty="0" smtClean="0"/>
          </a:p>
          <a:p>
            <a:pPr>
              <a:lnSpc>
                <a:spcPct val="80000"/>
              </a:lnSpc>
            </a:pPr>
            <a:r>
              <a:rPr lang="en-US" sz="2100" dirty="0"/>
              <a:t>mark.schoenfelder@state.mn.us</a:t>
            </a:r>
            <a:endParaRPr lang="en-US" sz="2100" dirty="0" smtClean="0"/>
          </a:p>
        </p:txBody>
      </p:sp>
    </p:spTree>
    <p:extLst>
      <p:ext uri="{BB962C8B-B14F-4D97-AF65-F5344CB8AC3E}">
        <p14:creationId xmlns:p14="http://schemas.microsoft.com/office/powerpoint/2010/main" val="31823234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Flood History District 6</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Presentation Overview:</a:t>
            </a:r>
          </a:p>
          <a:p>
            <a:pPr marL="514350" indent="-514350">
              <a:buFont typeface="+mj-lt"/>
              <a:buAutoNum type="arabicPeriod"/>
            </a:pPr>
            <a:r>
              <a:rPr lang="en-US" sz="2400" dirty="0" smtClean="0"/>
              <a:t>Precipitation trends</a:t>
            </a:r>
          </a:p>
          <a:p>
            <a:pPr marL="514350" indent="-514350">
              <a:buFont typeface="+mj-lt"/>
              <a:buAutoNum type="arabicPeriod"/>
            </a:pPr>
            <a:r>
              <a:rPr lang="en-US" sz="2400" dirty="0" smtClean="0"/>
              <a:t>District flood history</a:t>
            </a:r>
          </a:p>
          <a:p>
            <a:pPr marL="514350" indent="-514350">
              <a:buFont typeface="+mj-lt"/>
              <a:buAutoNum type="arabicPeriod"/>
            </a:pPr>
            <a:r>
              <a:rPr lang="en-US" sz="2400" dirty="0" smtClean="0"/>
              <a:t>Frequency </a:t>
            </a:r>
            <a:r>
              <a:rPr lang="en-US" sz="2400" dirty="0"/>
              <a:t>and </a:t>
            </a:r>
            <a:r>
              <a:rPr lang="en-US" sz="2400" dirty="0" smtClean="0"/>
              <a:t>severity of outcomes </a:t>
            </a:r>
          </a:p>
          <a:p>
            <a:pPr marL="514350" indent="-514350">
              <a:buFont typeface="+mj-lt"/>
              <a:buAutoNum type="arabicPeriod"/>
            </a:pPr>
            <a:r>
              <a:rPr lang="en-US" sz="2400" dirty="0" smtClean="0"/>
              <a:t>Current </a:t>
            </a:r>
            <a:r>
              <a:rPr lang="en-US" sz="2400" dirty="0"/>
              <a:t>MnDOT risk-based assessment </a:t>
            </a:r>
            <a:r>
              <a:rPr lang="en-US" sz="2400" dirty="0" smtClean="0"/>
              <a:t>tools</a:t>
            </a:r>
          </a:p>
          <a:p>
            <a:pPr marL="514350" indent="-514350">
              <a:buFont typeface="+mj-lt"/>
              <a:buAutoNum type="arabicPeriod"/>
            </a:pPr>
            <a:r>
              <a:rPr lang="en-US" sz="2400" dirty="0" smtClean="0"/>
              <a:t>Method to determine </a:t>
            </a:r>
            <a:r>
              <a:rPr lang="en-US" sz="2400" dirty="0"/>
              <a:t>appropriate response plans for flood </a:t>
            </a:r>
            <a:r>
              <a:rPr lang="en-US" sz="2400" dirty="0" smtClean="0"/>
              <a:t>events</a:t>
            </a:r>
          </a:p>
          <a:p>
            <a:pPr marL="514350" indent="-514350">
              <a:buFont typeface="+mj-lt"/>
              <a:buAutoNum type="arabicPeriod"/>
            </a:pPr>
            <a:endParaRPr lang="en-US" sz="2800" dirty="0"/>
          </a:p>
        </p:txBody>
      </p:sp>
      <p:sp>
        <p:nvSpPr>
          <p:cNvPr id="4" name="Slide Number Placeholder 3"/>
          <p:cNvSpPr>
            <a:spLocks noGrp="1"/>
          </p:cNvSpPr>
          <p:nvPr>
            <p:ph type="sldNum" sz="quarter" idx="12"/>
          </p:nvPr>
        </p:nvSpPr>
        <p:spPr/>
        <p:txBody>
          <a:bodyPr/>
          <a:lstStyle/>
          <a:p>
            <a:fld id="{1ABA62F5-04A1-4E17-A635-1BBAA628E7FF}" type="slidenum">
              <a:rPr lang="en-US" smtClean="0">
                <a:solidFill>
                  <a:srgbClr val="FFFFFF"/>
                </a:solidFill>
              </a:rPr>
              <a:pPr/>
              <a:t>2</a:t>
            </a:fld>
            <a:endParaRPr lang="en-US">
              <a:solidFill>
                <a:srgbClr val="FFFFFF"/>
              </a:solidFill>
            </a:endParaRPr>
          </a:p>
        </p:txBody>
      </p:sp>
    </p:spTree>
    <p:extLst>
      <p:ext uri="{BB962C8B-B14F-4D97-AF65-F5344CB8AC3E}">
        <p14:creationId xmlns:p14="http://schemas.microsoft.com/office/powerpoint/2010/main" val="32731565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Precipitation Trends</a:t>
            </a:r>
            <a:endParaRPr lang="en-US" dirty="0"/>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04800" y="1676400"/>
            <a:ext cx="8644866" cy="4474139"/>
          </a:xfrm>
        </p:spPr>
      </p:pic>
    </p:spTree>
    <p:extLst>
      <p:ext uri="{BB962C8B-B14F-4D97-AF65-F5344CB8AC3E}">
        <p14:creationId xmlns:p14="http://schemas.microsoft.com/office/powerpoint/2010/main" val="1620350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Precipitation Trends</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191" y="1143000"/>
            <a:ext cx="8169619" cy="376636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300" y="4953000"/>
            <a:ext cx="8915400" cy="1215505"/>
          </a:xfrm>
          <a:prstGeom prst="rect">
            <a:avLst/>
          </a:prstGeom>
        </p:spPr>
      </p:pic>
    </p:spTree>
    <p:extLst>
      <p:ext uri="{BB962C8B-B14F-4D97-AF65-F5344CB8AC3E}">
        <p14:creationId xmlns:p14="http://schemas.microsoft.com/office/powerpoint/2010/main" val="31152563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 y="685800"/>
            <a:ext cx="8458201"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12294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799" y="187124"/>
            <a:ext cx="6629399" cy="87967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5102" y="304800"/>
            <a:ext cx="6082498" cy="5877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2280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399" y="3428999"/>
            <a:ext cx="4031989" cy="275947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170727"/>
            <a:ext cx="4035597" cy="3105873"/>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29200" y="178105"/>
            <a:ext cx="3930353" cy="2947765"/>
          </a:xfrm>
          <a:prstGeom prst="rect">
            <a:avLst/>
          </a:prstGeom>
        </p:spPr>
      </p:pic>
      <p:pic>
        <p:nvPicPr>
          <p:cNvPr id="4" name="Content Placeholder 3"/>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5791200" y="3255496"/>
            <a:ext cx="2770689" cy="2840504"/>
          </a:xfrm>
        </p:spPr>
      </p:pic>
    </p:spTree>
    <p:extLst>
      <p:ext uri="{BB962C8B-B14F-4D97-AF65-F5344CB8AC3E}">
        <p14:creationId xmlns:p14="http://schemas.microsoft.com/office/powerpoint/2010/main" val="5222577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6263" y="243016"/>
            <a:ext cx="4106735" cy="2804985"/>
          </a:xfrm>
          <a:prstGeom prst="rect">
            <a:avLst/>
          </a:prstGeom>
        </p:spPr>
      </p:pic>
      <p:pic>
        <p:nvPicPr>
          <p:cNvPr id="512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56264" y="3145149"/>
            <a:ext cx="4106735" cy="3080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3400" y="243017"/>
            <a:ext cx="3869511" cy="2804984"/>
          </a:xfrm>
          <a:prstGeom prst="rect">
            <a:avLst/>
          </a:prstGeom>
        </p:spPr>
      </p:pic>
      <p:pic>
        <p:nvPicPr>
          <p:cNvPr id="1027" name="Picture 3" descr="Q:\Flood Pics 07\08-21-07 Old 61 Mn City_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7199" y="3145149"/>
            <a:ext cx="3945711" cy="3074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59909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Schoenfelder\AppData\Local\Microsoft\Windows\Temporary Internet Files\Content.IE5\FZIA0YA0\FloodingMap in 20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35009"/>
            <a:ext cx="8839200" cy="579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03558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2007 Flood Damage Summary</a:t>
            </a:r>
            <a:endParaRPr lang="en-US" dirty="0"/>
          </a:p>
        </p:txBody>
      </p:sp>
      <p:sp>
        <p:nvSpPr>
          <p:cNvPr id="3" name="Content Placeholder 2"/>
          <p:cNvSpPr>
            <a:spLocks noGrp="1"/>
          </p:cNvSpPr>
          <p:nvPr>
            <p:ph idx="1"/>
          </p:nvPr>
        </p:nvSpPr>
        <p:spPr/>
        <p:txBody>
          <a:bodyPr/>
          <a:lstStyle/>
          <a:p>
            <a:r>
              <a:rPr lang="en-US" dirty="0" smtClean="0"/>
              <a:t>Affected 16 State Highways </a:t>
            </a:r>
          </a:p>
          <a:p>
            <a:r>
              <a:rPr lang="en-US" dirty="0" smtClean="0"/>
              <a:t>Submitted 91 Detailed Damage Inspection Reports (DDIR) for Federal Reimbursement</a:t>
            </a:r>
          </a:p>
          <a:p>
            <a:r>
              <a:rPr lang="en-US" dirty="0" smtClean="0"/>
              <a:t>$12.5 </a:t>
            </a:r>
            <a:r>
              <a:rPr lang="en-US" dirty="0" smtClean="0"/>
              <a:t>Million </a:t>
            </a:r>
            <a:r>
              <a:rPr lang="en-US" dirty="0" smtClean="0"/>
              <a:t>in Emergency  and Contract Repairs</a:t>
            </a:r>
            <a:endParaRPr lang="en-US" dirty="0"/>
          </a:p>
        </p:txBody>
      </p:sp>
    </p:spTree>
    <p:extLst>
      <p:ext uri="{BB962C8B-B14F-4D97-AF65-F5344CB8AC3E}">
        <p14:creationId xmlns:p14="http://schemas.microsoft.com/office/powerpoint/2010/main" val="25596575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073" y="404622"/>
            <a:ext cx="7941527" cy="558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36034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399" y="168797"/>
            <a:ext cx="3316725" cy="3946003"/>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4001" y="2819400"/>
            <a:ext cx="2911645" cy="3386271"/>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52401"/>
            <a:ext cx="2886075" cy="3356532"/>
          </a:xfrm>
          <a:prstGeom prst="rect">
            <a:avLst/>
          </a:prstGeom>
        </p:spPr>
      </p:pic>
    </p:spTree>
    <p:extLst>
      <p:ext uri="{BB962C8B-B14F-4D97-AF65-F5344CB8AC3E}">
        <p14:creationId xmlns:p14="http://schemas.microsoft.com/office/powerpoint/2010/main" val="13700850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64200" y="3765493"/>
            <a:ext cx="3276600" cy="245745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136556"/>
            <a:ext cx="4057591" cy="6086387"/>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1" y="136556"/>
            <a:ext cx="4368799" cy="3314796"/>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95600" y="1793954"/>
            <a:ext cx="3048000" cy="2286000"/>
          </a:xfrm>
          <a:prstGeom prst="rect">
            <a:avLst/>
          </a:prstGeom>
        </p:spPr>
      </p:pic>
    </p:spTree>
    <p:extLst>
      <p:ext uri="{BB962C8B-B14F-4D97-AF65-F5344CB8AC3E}">
        <p14:creationId xmlns:p14="http://schemas.microsoft.com/office/powerpoint/2010/main" val="23701549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Q:\Flood Pics 9-2010\TH52_2505_RP70_NB(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00046" y="304801"/>
            <a:ext cx="4139153" cy="281694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Q:\Hydraulics\Flood 2010\OLMSTED CSAH 18 ORONOCO\SEPTEMBER 24 2010 11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0046" y="3276601"/>
            <a:ext cx="4139153" cy="2854816"/>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Q:\Hydraulics\Flood 2010\Additional_sept_24_2010\SEPTEMBER 24 2010 00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8000" y="302342"/>
            <a:ext cx="3759200" cy="28194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8000" y="3211291"/>
            <a:ext cx="2362200" cy="29854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14223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Schoenfelder\AppData\Local\Microsoft\Windows\Temporary Internet Files\Content.IE5\58JTDJK8\FloodingSept2010onl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28600"/>
            <a:ext cx="8686800" cy="5818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16405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2010 Flood Damage Summary</a:t>
            </a:r>
            <a:endParaRPr lang="en-US" dirty="0"/>
          </a:p>
        </p:txBody>
      </p:sp>
      <p:sp>
        <p:nvSpPr>
          <p:cNvPr id="3" name="Content Placeholder 2"/>
          <p:cNvSpPr>
            <a:spLocks noGrp="1"/>
          </p:cNvSpPr>
          <p:nvPr>
            <p:ph idx="1"/>
          </p:nvPr>
        </p:nvSpPr>
        <p:spPr>
          <a:xfrm>
            <a:off x="457200" y="1600201"/>
            <a:ext cx="8153400" cy="2590800"/>
          </a:xfrm>
        </p:spPr>
        <p:txBody>
          <a:bodyPr/>
          <a:lstStyle/>
          <a:p>
            <a:r>
              <a:rPr lang="en-US" dirty="0" smtClean="0"/>
              <a:t>Affected 22 State Highways </a:t>
            </a:r>
          </a:p>
          <a:p>
            <a:r>
              <a:rPr lang="en-US" dirty="0" smtClean="0"/>
              <a:t>Submitted 38 Detailed Damage Inspection Reports (DDIR) for Federal Reimbursement</a:t>
            </a:r>
          </a:p>
          <a:p>
            <a:r>
              <a:rPr lang="en-US" dirty="0" smtClean="0"/>
              <a:t>$1.9 </a:t>
            </a:r>
            <a:r>
              <a:rPr lang="en-US" dirty="0" smtClean="0"/>
              <a:t>Million </a:t>
            </a:r>
            <a:r>
              <a:rPr lang="en-US" dirty="0" smtClean="0"/>
              <a:t>in Emergency  and Contract Repairs</a:t>
            </a:r>
            <a:endParaRPr lang="en-US" dirty="0"/>
          </a:p>
        </p:txBody>
      </p:sp>
    </p:spTree>
    <p:extLst>
      <p:ext uri="{BB962C8B-B14F-4D97-AF65-F5344CB8AC3E}">
        <p14:creationId xmlns:p14="http://schemas.microsoft.com/office/powerpoint/2010/main" val="6179037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Q:\_DDIR-2013\DDIRs and Photos\TER2808G\DDIR pictures\2808G_TH76_RP14.6_17.0_NB_5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250527"/>
            <a:ext cx="4038600" cy="27319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Q:\_DDIR-2013\DDIRs and Photos\TER2808G\DDIR pictures\2808G_TH76_RP14.6_17.0_NB_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24400" y="228600"/>
            <a:ext cx="4264883" cy="2753827"/>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Q:\_DDIR-2013\DDIRs and Photos\TER2306J\2306J_TH43_RP10.7_10.8_SB_2_CHOICEBRIDG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8600" y="3083303"/>
            <a:ext cx="4038600" cy="305437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Q:\_DDIR-2013\DDIRs and Photos\TER2803A\2803A_TH44_RP39.4_EB_3.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24400" y="3083303"/>
            <a:ext cx="4264883"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41503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Risk Based Assessment</a:t>
            </a:r>
            <a:endParaRPr lang="en-US" dirty="0"/>
          </a:p>
        </p:txBody>
      </p:sp>
      <p:sp>
        <p:nvSpPr>
          <p:cNvPr id="3" name="Content Placeholder 2"/>
          <p:cNvSpPr>
            <a:spLocks noGrp="1"/>
          </p:cNvSpPr>
          <p:nvPr>
            <p:ph idx="1"/>
          </p:nvPr>
        </p:nvSpPr>
        <p:spPr/>
        <p:txBody>
          <a:bodyPr/>
          <a:lstStyle/>
          <a:p>
            <a:r>
              <a:rPr lang="en-US" dirty="0" smtClean="0"/>
              <a:t>No Formal  Process to identify Risk</a:t>
            </a:r>
          </a:p>
          <a:p>
            <a:r>
              <a:rPr lang="en-US" dirty="0" smtClean="0"/>
              <a:t>Rely on Field Experience/History to know where potential issues could arise</a:t>
            </a:r>
          </a:p>
        </p:txBody>
      </p:sp>
    </p:spTree>
    <p:extLst>
      <p:ext uri="{BB962C8B-B14F-4D97-AF65-F5344CB8AC3E}">
        <p14:creationId xmlns:p14="http://schemas.microsoft.com/office/powerpoint/2010/main" val="27282914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Response Plan Methods</a:t>
            </a:r>
            <a:endParaRPr lang="en-US" dirty="0"/>
          </a:p>
        </p:txBody>
      </p:sp>
      <p:sp>
        <p:nvSpPr>
          <p:cNvPr id="3" name="Content Placeholder 2"/>
          <p:cNvSpPr>
            <a:spLocks noGrp="1"/>
          </p:cNvSpPr>
          <p:nvPr>
            <p:ph idx="1"/>
          </p:nvPr>
        </p:nvSpPr>
        <p:spPr/>
        <p:txBody>
          <a:bodyPr>
            <a:normAutofit fontScale="92500"/>
          </a:bodyPr>
          <a:lstStyle/>
          <a:p>
            <a:r>
              <a:rPr lang="en-US" dirty="0" smtClean="0"/>
              <a:t>No formal Standard Operating Procedure (SOP)</a:t>
            </a:r>
          </a:p>
          <a:p>
            <a:r>
              <a:rPr lang="en-US" dirty="0" smtClean="0"/>
              <a:t>District staff meeting to develop a flood response SOP</a:t>
            </a:r>
          </a:p>
          <a:p>
            <a:r>
              <a:rPr lang="en-US" dirty="0" smtClean="0"/>
              <a:t>When an event happens – State Patrol and/or District Maintenance assess the Situation</a:t>
            </a:r>
          </a:p>
          <a:p>
            <a:pPr lvl="1"/>
            <a:r>
              <a:rPr lang="en-US" dirty="0" smtClean="0"/>
              <a:t>Minor Event and Risk Response is Maintenance Action</a:t>
            </a:r>
          </a:p>
          <a:p>
            <a:pPr lvl="1"/>
            <a:r>
              <a:rPr lang="en-US" dirty="0" smtClean="0"/>
              <a:t>Major Event and Risk; Multi-Jurisdictional/Emergency Operations Center</a:t>
            </a:r>
          </a:p>
          <a:p>
            <a:pPr lvl="0"/>
            <a:r>
              <a:rPr lang="en-US" dirty="0" smtClean="0"/>
              <a:t>All Instances; Public Affairs issues press releases</a:t>
            </a:r>
          </a:p>
        </p:txBody>
      </p:sp>
    </p:spTree>
    <p:extLst>
      <p:ext uri="{BB962C8B-B14F-4D97-AF65-F5344CB8AC3E}">
        <p14:creationId xmlns:p14="http://schemas.microsoft.com/office/powerpoint/2010/main" val="124772821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nDOT">
  <a:themeElements>
    <a:clrScheme name="MnDOT Colors">
      <a:dk1>
        <a:srgbClr val="003F5F"/>
      </a:dk1>
      <a:lt1>
        <a:srgbClr val="FFFFFF"/>
      </a:lt1>
      <a:dk2>
        <a:srgbClr val="003F5F"/>
      </a:dk2>
      <a:lt2>
        <a:srgbClr val="FFFFFF"/>
      </a:lt2>
      <a:accent1>
        <a:srgbClr val="1C75BC"/>
      </a:accent1>
      <a:accent2>
        <a:srgbClr val="EE3524"/>
      </a:accent2>
      <a:accent3>
        <a:srgbClr val="00B259"/>
      </a:accent3>
      <a:accent4>
        <a:srgbClr val="003F5F"/>
      </a:accent4>
      <a:accent5>
        <a:srgbClr val="00AEEF"/>
      </a:accent5>
      <a:accent6>
        <a:srgbClr val="FAA634"/>
      </a:accent6>
      <a:hlink>
        <a:srgbClr val="1C75BC"/>
      </a:hlink>
      <a:folHlink>
        <a:srgbClr val="7581BF"/>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1413</Words>
  <Application>Microsoft Office PowerPoint</Application>
  <PresentationFormat>On-screen Show (4:3)</PresentationFormat>
  <Paragraphs>66</Paragraphs>
  <Slides>19</Slides>
  <Notes>14</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MnDOT</vt:lpstr>
      <vt:lpstr>MnDOT District 6 Flood Events</vt:lpstr>
      <vt:lpstr>Flood History District 6</vt:lpstr>
      <vt:lpstr>Precipitation Trends</vt:lpstr>
      <vt:lpstr>Precipitation Trends</vt:lpstr>
      <vt:lpstr>PowerPoint Presentation</vt:lpstr>
      <vt:lpstr>PowerPoint Presentation</vt:lpstr>
      <vt:lpstr>PowerPoint Presentation</vt:lpstr>
      <vt:lpstr>PowerPoint Presentation</vt:lpstr>
      <vt:lpstr>PowerPoint Presentation</vt:lpstr>
      <vt:lpstr>2007 Flood Damage Summary</vt:lpstr>
      <vt:lpstr>PowerPoint Presentation</vt:lpstr>
      <vt:lpstr>PowerPoint Presentation</vt:lpstr>
      <vt:lpstr>PowerPoint Presentation</vt:lpstr>
      <vt:lpstr>PowerPoint Presentation</vt:lpstr>
      <vt:lpstr>PowerPoint Presentation</vt:lpstr>
      <vt:lpstr>2010 Flood Damage Summary</vt:lpstr>
      <vt:lpstr>PowerPoint Presentation</vt:lpstr>
      <vt:lpstr>Current Risk Based Assessment</vt:lpstr>
      <vt:lpstr>Response Plan Methods</vt:lpstr>
    </vt:vector>
  </TitlesOfParts>
  <Company>MNDOT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MnDOT District 6 Flood Events</dc:title>
  <dc:creator>Sara Dunlap</dc:creator>
  <cp:lastModifiedBy>Sara Dunlap</cp:lastModifiedBy>
  <cp:revision>4</cp:revision>
  <dcterms:created xsi:type="dcterms:W3CDTF">2013-10-10T19:15:34Z</dcterms:created>
  <dcterms:modified xsi:type="dcterms:W3CDTF">2013-11-04T21:19:22Z</dcterms:modified>
</cp:coreProperties>
</file>